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4" r:id="rId11"/>
    <p:sldId id="265" r:id="rId12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9EA845-56D9-4C1E-8F67-E206B724F81F}" v="2" dt="2025-10-28T13:12:18.6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un Vamsi" userId="ba11957a0982362a" providerId="LiveId" clId="{C0E51321-20C9-4F80-8B2C-12A4672E2D4E}"/>
    <pc:docChg chg="custSel addSld modSld">
      <pc:chgData name="Varun Vamsi" userId="ba11957a0982362a" providerId="LiveId" clId="{C0E51321-20C9-4F80-8B2C-12A4672E2D4E}" dt="2025-10-28T13:20:52.927" v="47" actId="1076"/>
      <pc:docMkLst>
        <pc:docMk/>
      </pc:docMkLst>
      <pc:sldChg chg="addSp delSp modSp new mod">
        <pc:chgData name="Varun Vamsi" userId="ba11957a0982362a" providerId="LiveId" clId="{C0E51321-20C9-4F80-8B2C-12A4672E2D4E}" dt="2025-10-28T13:20:52.927" v="47" actId="1076"/>
        <pc:sldMkLst>
          <pc:docMk/>
          <pc:sldMk cId="76839224" sldId="266"/>
        </pc:sldMkLst>
        <pc:spChg chg="add mod">
          <ac:chgData name="Varun Vamsi" userId="ba11957a0982362a" providerId="LiveId" clId="{C0E51321-20C9-4F80-8B2C-12A4672E2D4E}" dt="2025-10-28T13:20:52.927" v="47" actId="1076"/>
          <ac:spMkLst>
            <pc:docMk/>
            <pc:sldMk cId="76839224" sldId="266"/>
            <ac:spMk id="6" creationId="{46131367-6BE0-2C6D-AC8D-F3917A650C46}"/>
          </ac:spMkLst>
        </pc:spChg>
        <pc:picChg chg="add del mod">
          <ac:chgData name="Varun Vamsi" userId="ba11957a0982362a" providerId="LiveId" clId="{C0E51321-20C9-4F80-8B2C-12A4672E2D4E}" dt="2025-10-28T13:09:11.893" v="3" actId="478"/>
          <ac:picMkLst>
            <pc:docMk/>
            <pc:sldMk cId="76839224" sldId="266"/>
            <ac:picMk id="3" creationId="{8B871A96-6F77-7F0C-CAFC-E1ED6F2707C5}"/>
          </ac:picMkLst>
        </pc:picChg>
        <pc:picChg chg="add del mod">
          <ac:chgData name="Varun Vamsi" userId="ba11957a0982362a" providerId="LiveId" clId="{C0E51321-20C9-4F80-8B2C-12A4672E2D4E}" dt="2025-10-28T13:19:24.980" v="39" actId="478"/>
          <ac:picMkLst>
            <pc:docMk/>
            <pc:sldMk cId="76839224" sldId="266"/>
            <ac:picMk id="5" creationId="{FFB78ED0-033A-148E-B0A8-AB966DB1DA5D}"/>
          </ac:picMkLst>
        </pc:picChg>
        <pc:picChg chg="add mod">
          <ac:chgData name="Varun Vamsi" userId="ba11957a0982362a" providerId="LiveId" clId="{C0E51321-20C9-4F80-8B2C-12A4672E2D4E}" dt="2025-10-28T13:19:31.161" v="42" actId="1076"/>
          <ac:picMkLst>
            <pc:docMk/>
            <pc:sldMk cId="76839224" sldId="266"/>
            <ac:picMk id="8" creationId="{74B0F6DB-D722-1225-AE7E-335E377A7D1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2049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0052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Notification Management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5824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Java-Based Application for Intelligent Alert Handling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76690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K. Vamsi Raghu Ram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47556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910471"/>
            <a:ext cx="7680960" cy="1306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Enhancements &amp; Real-World Applications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1520" y="2739271"/>
            <a:ext cx="3002042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Planned Enhancements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731520" y="3274695"/>
            <a:ext cx="3585567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Graphical UI (JavaFX/Swing) for improved usability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31520" y="4016693"/>
            <a:ext cx="3585567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Relational database backend replacing text file logs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31520" y="4758690"/>
            <a:ext cx="3585567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Multi-user push notification support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31520" y="5500687"/>
            <a:ext cx="3585567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Email/SMS forwarding for critical alerts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31520" y="6242685"/>
            <a:ext cx="3585567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learning-based priority classification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834533" y="2739271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Benefits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4834533" y="3274695"/>
            <a:ext cx="3585567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Significantly reduces interruptions during focused work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834533" y="4351139"/>
            <a:ext cx="3585567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Guarantees urgent alerts are never missed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834533" y="5093137"/>
            <a:ext cx="3585567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comprehensive audit trail for compliance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834533" y="5835134"/>
            <a:ext cx="3585567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Demonstrates production-grade software engineering practices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834533" y="6577132"/>
            <a:ext cx="3585567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Easily extensible for enterprise notification platforms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30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 &amp; Key Takeaways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0808"/>
            <a:ext cx="3664744" cy="2773799"/>
          </a:xfrm>
          <a:prstGeom prst="roundRect">
            <a:avLst>
              <a:gd name="adj" fmla="val 1962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Integrated Design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75660"/>
            <a:ext cx="319587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Successfully combines multithreading, file handling, and object-oriented principles in a cohesive Java application.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650808"/>
            <a:ext cx="3664863" cy="2773799"/>
          </a:xfrm>
          <a:prstGeom prst="roundRect">
            <a:avLst>
              <a:gd name="adj" fmla="val 1962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Software Excellence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375660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Demonstrates core engineering concepts: modularity, concurrency control, data persistence, and scalability.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651421"/>
            <a:ext cx="7556421" cy="1685092"/>
          </a:xfrm>
          <a:prstGeom prst="roundRect">
            <a:avLst>
              <a:gd name="adj" fmla="val 3230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8858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Real-World Ready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3762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architecture provides a foundation for expanding into enterprise-grade notification systems serving millions of users.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A8EA378-9326-E805-F468-4FCFC2863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400" y="7772336"/>
            <a:ext cx="4525006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387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87660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Notification Management System is a Java-based application designed to intelligently manage, process, and log different types of notifications including calls and messages. At its core, it introduces a "Do Not Disturb (DND)" feature that automatically handles incoming notifications based on user availability and priority levels. Urgent notifications bypass DND restrictions and display immediately, while non-urgent alerts are queued and presented after the DND period concludes.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3837"/>
            <a:ext cx="74870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Problem We're Solving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86244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286244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543538"/>
            <a:ext cx="29432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Information Overload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033957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receive constant notifications that interrupt critical tasks, reducing focus and productivity during important work periods.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286244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286244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543538"/>
            <a:ext cx="30959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Lost Urgent Messages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4033957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filtering leads to missed critical alerts. Without automated prioritization, truly important notifications get buried.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286244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286244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5435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 Audit Trail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4033957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Most systems lack comprehensive logging, making it impossible to review historical notifications or track communication patterns.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2B2A838-773B-E3D8-63F6-D9328206F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8868" y="7667058"/>
            <a:ext cx="4525006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2195"/>
            <a:ext cx="74159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Objectives &amp; Goals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34603"/>
            <a:ext cx="6407944" cy="2047994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7690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Smart Filtering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259455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Automatically categorize and prioritize notifications based on urgency levels and user-defined rules.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534603"/>
            <a:ext cx="6408063" cy="2047994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2982" y="2769037"/>
            <a:ext cx="28590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DND Implementation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2982" y="3259455"/>
            <a:ext cx="59391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Deploy multithreaded Do Not Disturb functionality that defers non-urgent alerts while respecting urgent priorities.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09411"/>
            <a:ext cx="6407944" cy="2047994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5043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Type Categorization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8224" y="5534263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Distinguish between Calls and Messages, applying different handling strategies to each notification type.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809411"/>
            <a:ext cx="6408063" cy="2047994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2982" y="5043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Persistent Logging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62982" y="5534263"/>
            <a:ext cx="59391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Maintain comprehensive records of all missed or delayed notifications in a persistent file for review and analysis.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86C1B95-9D5B-4020-42AE-A586952BF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4841" y="7733776"/>
            <a:ext cx="4525006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0179" y="377309"/>
            <a:ext cx="5001697" cy="428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Architecture &amp; Design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480179" y="1148953"/>
            <a:ext cx="2285286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Modular Package Structure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480179" y="1500545"/>
            <a:ext cx="6667619" cy="219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– Defines notification types and base abstractions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480179" y="1767959"/>
            <a:ext cx="6667619" cy="219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service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– Manages timing, DND control, and notification queuing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80179" y="2035373"/>
            <a:ext cx="6667619" cy="219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utils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– Handles file operations and persistence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480179" y="2302788"/>
            <a:ext cx="6667619" cy="219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– Controls program execution and u</a:t>
            </a:r>
            <a:endParaRPr lang="en-US" sz="10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889" y="2714196"/>
            <a:ext cx="5160331" cy="5160331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490222" y="493161"/>
            <a:ext cx="1715214" cy="428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Flow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7482604" y="921905"/>
            <a:ext cx="6675237" cy="680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Input → Main Controller → TimerManager (DND Control) → NotificationManager (Queue Processing) → FileHandler (Logging) → Display &amp; Persistence</a:t>
            </a:r>
            <a:endParaRPr lang="en-US" sz="10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254" y="1877675"/>
            <a:ext cx="5434668" cy="54346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6E6997-201E-91BF-B517-85617DC376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4293" y="7645895"/>
            <a:ext cx="4525006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8290" y="477917"/>
            <a:ext cx="8337113" cy="543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Class Hierarchy &amp; Design Patterns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08290" y="1368623"/>
            <a:ext cx="1341381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employs object-oriented principles through inheritance and polymorphism: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608290" y="1842254"/>
            <a:ext cx="1341358" cy="1001316"/>
          </a:xfrm>
          <a:prstGeom prst="roundRect">
            <a:avLst>
              <a:gd name="adj" fmla="val 729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156692" y="2190155"/>
            <a:ext cx="244435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2123361" y="2015966"/>
            <a:ext cx="2172772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Notification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2123361" y="2391728"/>
            <a:ext cx="5860256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Abstract base class defining core notification properties and behaviors.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2036445" y="2834045"/>
            <a:ext cx="11898868" cy="11430"/>
          </a:xfrm>
          <a:prstGeom prst="roundRect">
            <a:avLst>
              <a:gd name="adj" fmla="val 638724"/>
            </a:avLst>
          </a:prstGeom>
          <a:solidFill>
            <a:srgbClr val="C0C1D7"/>
          </a:solidFill>
          <a:ln/>
        </p:spPr>
      </p:sp>
      <p:sp>
        <p:nvSpPr>
          <p:cNvPr id="9" name="Shape 7"/>
          <p:cNvSpPr/>
          <p:nvPr/>
        </p:nvSpPr>
        <p:spPr>
          <a:xfrm>
            <a:off x="608290" y="2930366"/>
            <a:ext cx="2682716" cy="1001316"/>
          </a:xfrm>
          <a:prstGeom prst="roundRect">
            <a:avLst>
              <a:gd name="adj" fmla="val 729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827371" y="3278267"/>
            <a:ext cx="244435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3464719" y="3104078"/>
            <a:ext cx="2172772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CallNotification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3464719" y="3479840"/>
            <a:ext cx="7719536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Concrete class inheriting from Notification, handling phone call alerts with caller identification.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3377803" y="3922157"/>
            <a:ext cx="10557510" cy="11430"/>
          </a:xfrm>
          <a:prstGeom prst="roundRect">
            <a:avLst>
              <a:gd name="adj" fmla="val 638724"/>
            </a:avLst>
          </a:prstGeom>
          <a:solidFill>
            <a:srgbClr val="C0C1D7"/>
          </a:solidFill>
          <a:ln/>
        </p:spPr>
      </p:sp>
      <p:sp>
        <p:nvSpPr>
          <p:cNvPr id="14" name="Shape 12"/>
          <p:cNvSpPr/>
          <p:nvPr/>
        </p:nvSpPr>
        <p:spPr>
          <a:xfrm>
            <a:off x="608290" y="4018478"/>
            <a:ext cx="4024074" cy="1001316"/>
          </a:xfrm>
          <a:prstGeom prst="roundRect">
            <a:avLst>
              <a:gd name="adj" fmla="val 729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2498050" y="4366379"/>
            <a:ext cx="244435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4806077" y="4192191"/>
            <a:ext cx="2214563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MessageNotification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4806077" y="4567952"/>
            <a:ext cx="7295078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Concrete class inheriting from Notification, processing text and instant message content.</a:t>
            </a:r>
            <a:endParaRPr lang="en-US" sz="1350" dirty="0"/>
          </a:p>
        </p:txBody>
      </p:sp>
      <p:sp>
        <p:nvSpPr>
          <p:cNvPr id="18" name="Shape 16"/>
          <p:cNvSpPr/>
          <p:nvPr/>
        </p:nvSpPr>
        <p:spPr>
          <a:xfrm>
            <a:off x="4719161" y="5010269"/>
            <a:ext cx="9216152" cy="11430"/>
          </a:xfrm>
          <a:prstGeom prst="roundRect">
            <a:avLst>
              <a:gd name="adj" fmla="val 638724"/>
            </a:avLst>
          </a:prstGeom>
          <a:solidFill>
            <a:srgbClr val="C0C1D7"/>
          </a:solidFill>
          <a:ln/>
        </p:spPr>
      </p:sp>
      <p:sp>
        <p:nvSpPr>
          <p:cNvPr id="19" name="Shape 17"/>
          <p:cNvSpPr/>
          <p:nvPr/>
        </p:nvSpPr>
        <p:spPr>
          <a:xfrm>
            <a:off x="608290" y="5106591"/>
            <a:ext cx="5365433" cy="1279446"/>
          </a:xfrm>
          <a:prstGeom prst="roundRect">
            <a:avLst>
              <a:gd name="adj" fmla="val 570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3168729" y="5593556"/>
            <a:ext cx="244435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1900" dirty="0"/>
          </a:p>
        </p:txBody>
      </p:sp>
      <p:sp>
        <p:nvSpPr>
          <p:cNvPr id="21" name="Text 19"/>
          <p:cNvSpPr/>
          <p:nvPr/>
        </p:nvSpPr>
        <p:spPr>
          <a:xfrm>
            <a:off x="6147435" y="5280303"/>
            <a:ext cx="2191703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NotificationManager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6147435" y="5656064"/>
            <a:ext cx="7700963" cy="556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Manages notification queue, processes DND logic, and coordinates notification delivery timing.</a:t>
            </a:r>
            <a:endParaRPr lang="en-US" sz="1350" dirty="0"/>
          </a:p>
        </p:txBody>
      </p:sp>
      <p:sp>
        <p:nvSpPr>
          <p:cNvPr id="23" name="Shape 21"/>
          <p:cNvSpPr/>
          <p:nvPr/>
        </p:nvSpPr>
        <p:spPr>
          <a:xfrm>
            <a:off x="6060519" y="6376511"/>
            <a:ext cx="7874794" cy="11430"/>
          </a:xfrm>
          <a:prstGeom prst="roundRect">
            <a:avLst>
              <a:gd name="adj" fmla="val 638724"/>
            </a:avLst>
          </a:prstGeom>
          <a:solidFill>
            <a:srgbClr val="C0C1D7"/>
          </a:solidFill>
          <a:ln/>
        </p:spPr>
      </p:sp>
      <p:sp>
        <p:nvSpPr>
          <p:cNvPr id="24" name="Shape 22"/>
          <p:cNvSpPr/>
          <p:nvPr/>
        </p:nvSpPr>
        <p:spPr>
          <a:xfrm>
            <a:off x="608290" y="6472833"/>
            <a:ext cx="6706910" cy="1279446"/>
          </a:xfrm>
          <a:prstGeom prst="roundRect">
            <a:avLst>
              <a:gd name="adj" fmla="val 570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3839528" y="6959798"/>
            <a:ext cx="244435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</a:t>
            </a:r>
            <a:endParaRPr lang="en-US" sz="1900" dirty="0"/>
          </a:p>
        </p:txBody>
      </p:sp>
      <p:sp>
        <p:nvSpPr>
          <p:cNvPr id="26" name="Text 24"/>
          <p:cNvSpPr/>
          <p:nvPr/>
        </p:nvSpPr>
        <p:spPr>
          <a:xfrm>
            <a:off x="7488912" y="6646545"/>
            <a:ext cx="2172772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TimerManager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7488912" y="7022306"/>
            <a:ext cx="6359485" cy="556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Controls active DND period duration and state transitions using multithreading.</a:t>
            </a:r>
            <a:endParaRPr lang="en-US" sz="13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F431A5C-A813-86B6-357E-117EF4AFD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7916" y="7681443"/>
            <a:ext cx="4525006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6131367-6BE0-2C6D-AC8D-F3917A650C46}"/>
              </a:ext>
            </a:extLst>
          </p:cNvPr>
          <p:cNvSpPr txBox="1"/>
          <p:nvPr/>
        </p:nvSpPr>
        <p:spPr>
          <a:xfrm>
            <a:off x="4679008" y="456053"/>
            <a:ext cx="5272382" cy="777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50" b="1" dirty="0">
                <a:latin typeface="Inter Bold"/>
              </a:rPr>
              <a:t>UML Class Diagram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B0F6DB-D722-1225-AE7E-335E377A7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6831" y="1233189"/>
            <a:ext cx="7296737" cy="693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39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089" y="571976"/>
            <a:ext cx="8288298" cy="638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Technical Implementation Details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5089" y="1292066"/>
            <a:ext cx="3108127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Language &amp; Environment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15089" y="1917740"/>
            <a:ext cx="1320022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 SE 21 with standard library utilities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15089" y="2474357"/>
            <a:ext cx="6497955" cy="2489478"/>
          </a:xfrm>
          <a:prstGeom prst="roundRect">
            <a:avLst>
              <a:gd name="adj" fmla="val 3447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37949" y="2497217"/>
            <a:ext cx="6452235" cy="612934"/>
          </a:xfrm>
          <a:prstGeom prst="roundRect">
            <a:avLst>
              <a:gd name="adj" fmla="val 9525"/>
            </a:avLst>
          </a:prstGeom>
          <a:solidFill>
            <a:srgbClr val="DADBF1"/>
          </a:solidFill>
          <a:ln/>
        </p:spPr>
      </p:sp>
      <p:sp>
        <p:nvSpPr>
          <p:cNvPr id="7" name="Text 5"/>
          <p:cNvSpPr/>
          <p:nvPr/>
        </p:nvSpPr>
        <p:spPr>
          <a:xfrm>
            <a:off x="3810833" y="2608302"/>
            <a:ext cx="3064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42261" y="3314462"/>
            <a:ext cx="295286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Object-Oriented Design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942261" y="3756184"/>
            <a:ext cx="6043613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Inheritance for type hierarchies, abstraction for common behaviors, polymorphism for flexible notification handling.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417356" y="2474357"/>
            <a:ext cx="6497955" cy="2489478"/>
          </a:xfrm>
          <a:prstGeom prst="roundRect">
            <a:avLst>
              <a:gd name="adj" fmla="val 3447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440216" y="2497217"/>
            <a:ext cx="6452235" cy="612934"/>
          </a:xfrm>
          <a:prstGeom prst="roundRect">
            <a:avLst>
              <a:gd name="adj" fmla="val 9525"/>
            </a:avLst>
          </a:prstGeom>
          <a:solidFill>
            <a:srgbClr val="DADBF1"/>
          </a:solidFill>
          <a:ln/>
        </p:spPr>
      </p:sp>
      <p:sp>
        <p:nvSpPr>
          <p:cNvPr id="12" name="Text 10"/>
          <p:cNvSpPr/>
          <p:nvPr/>
        </p:nvSpPr>
        <p:spPr>
          <a:xfrm>
            <a:off x="10513100" y="2608302"/>
            <a:ext cx="3064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7644527" y="3314462"/>
            <a:ext cx="3458647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Multithreading Architecture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7644527" y="3756184"/>
            <a:ext cx="6043613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TimerManager and NotificationManager execute on separate threads, ensuring non-blocking DND control and responsive notification processing.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15089" y="5168146"/>
            <a:ext cx="6497955" cy="2489478"/>
          </a:xfrm>
          <a:prstGeom prst="roundRect">
            <a:avLst>
              <a:gd name="adj" fmla="val 3447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7949" y="5191006"/>
            <a:ext cx="6452235" cy="612934"/>
          </a:xfrm>
          <a:prstGeom prst="roundRect">
            <a:avLst>
              <a:gd name="adj" fmla="val 9525"/>
            </a:avLst>
          </a:prstGeom>
          <a:solidFill>
            <a:srgbClr val="DADBF1"/>
          </a:solidFill>
          <a:ln/>
        </p:spPr>
      </p:sp>
      <p:sp>
        <p:nvSpPr>
          <p:cNvPr id="17" name="Text 15"/>
          <p:cNvSpPr/>
          <p:nvPr/>
        </p:nvSpPr>
        <p:spPr>
          <a:xfrm>
            <a:off x="3810833" y="5302091"/>
            <a:ext cx="3064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942261" y="6008251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File Persistence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942261" y="6449973"/>
            <a:ext cx="6043613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missed and deferred notifications logged to notifications_log.txt for audit trail and historical analysis.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417356" y="5168146"/>
            <a:ext cx="6497955" cy="2489478"/>
          </a:xfrm>
          <a:prstGeom prst="roundRect">
            <a:avLst>
              <a:gd name="adj" fmla="val 3447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440216" y="5191006"/>
            <a:ext cx="6452235" cy="612934"/>
          </a:xfrm>
          <a:prstGeom prst="roundRect">
            <a:avLst>
              <a:gd name="adj" fmla="val 9525"/>
            </a:avLst>
          </a:prstGeom>
          <a:solidFill>
            <a:srgbClr val="DADBF1"/>
          </a:solidFill>
          <a:ln/>
        </p:spPr>
      </p:sp>
      <p:sp>
        <p:nvSpPr>
          <p:cNvPr id="22" name="Text 20"/>
          <p:cNvSpPr/>
          <p:nvPr/>
        </p:nvSpPr>
        <p:spPr>
          <a:xfrm>
            <a:off x="10513100" y="5302091"/>
            <a:ext cx="3064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7644527" y="6008251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Priority Logic</a:t>
            </a:r>
            <a:endParaRPr lang="en-US" sz="2000" dirty="0"/>
          </a:p>
        </p:txBody>
      </p:sp>
      <p:sp>
        <p:nvSpPr>
          <p:cNvPr id="24" name="Text 22"/>
          <p:cNvSpPr/>
          <p:nvPr/>
        </p:nvSpPr>
        <p:spPr>
          <a:xfrm>
            <a:off x="7644527" y="6449973"/>
            <a:ext cx="6043613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Urgent notifications bypass DND restrictions and display immediately; standard notifications queue until DND period expires.</a:t>
            </a:r>
            <a:endParaRPr lang="en-US" sz="16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47AB394-E46A-C7A6-F87D-9152E0101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5394" y="7752008"/>
            <a:ext cx="4525006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279" y="560308"/>
            <a:ext cx="8293418" cy="634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Execution Flow &amp; Example Output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303770" y="1601629"/>
            <a:ext cx="22860" cy="6067663"/>
          </a:xfrm>
          <a:prstGeom prst="roundRect">
            <a:avLst>
              <a:gd name="adj" fmla="val 373402"/>
            </a:avLst>
          </a:prstGeom>
          <a:solidFill>
            <a:srgbClr val="C0C1D7"/>
          </a:solidFill>
          <a:ln/>
        </p:spPr>
      </p:sp>
      <p:sp>
        <p:nvSpPr>
          <p:cNvPr id="4" name="Shape 2"/>
          <p:cNvSpPr/>
          <p:nvPr/>
        </p:nvSpPr>
        <p:spPr>
          <a:xfrm>
            <a:off x="6499860" y="18187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0C1D7"/>
          </a:solidFill>
          <a:ln/>
        </p:spPr>
      </p:sp>
      <p:sp>
        <p:nvSpPr>
          <p:cNvPr id="5" name="Shape 3"/>
          <p:cNvSpPr/>
          <p:nvPr/>
        </p:nvSpPr>
        <p:spPr>
          <a:xfrm>
            <a:off x="7086600" y="16016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62800" y="1639729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3758684" y="167139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Activates DND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11279" y="2110859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DND mode enabled for 30 seconds; TimerManager initiates countdown.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20940" y="30379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0C1D7"/>
          </a:solidFill>
          <a:ln/>
        </p:spPr>
      </p:sp>
      <p:sp>
        <p:nvSpPr>
          <p:cNvPr id="10" name="Shape 8"/>
          <p:cNvSpPr/>
          <p:nvPr/>
        </p:nvSpPr>
        <p:spPr>
          <a:xfrm>
            <a:off x="7086600" y="28208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62800" y="2858929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331279" y="289059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Notifications Arrive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331279" y="3330059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Multiple calls and messages received during DND period; incoming alerts routed to NotificationManager.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99860" y="408896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0C1D7"/>
          </a:solidFill>
          <a:ln/>
        </p:spPr>
      </p:sp>
      <p:sp>
        <p:nvSpPr>
          <p:cNvPr id="15" name="Shape 13"/>
          <p:cNvSpPr/>
          <p:nvPr/>
        </p:nvSpPr>
        <p:spPr>
          <a:xfrm>
            <a:off x="7086600" y="387179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62800" y="3909893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3758684" y="3941564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Priority Processing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11279" y="4381024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Urgent messages marked as priority bypass DND and display immediately; standard notifications queued.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20940" y="5139928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0C1D7"/>
          </a:solidFill>
          <a:ln/>
        </p:spPr>
      </p:sp>
      <p:sp>
        <p:nvSpPr>
          <p:cNvPr id="20" name="Shape 18"/>
          <p:cNvSpPr/>
          <p:nvPr/>
        </p:nvSpPr>
        <p:spPr>
          <a:xfrm>
            <a:off x="7086600" y="4922758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62800" y="4960858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331279" y="499252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DND Expires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331279" y="5431988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30-second timer completes; queued notifications displayed to user in chronological order.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99860" y="619089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C0C1D7"/>
          </a:solidFill>
          <a:ln/>
        </p:spPr>
      </p:sp>
      <p:sp>
        <p:nvSpPr>
          <p:cNvPr id="25" name="Shape 23"/>
          <p:cNvSpPr/>
          <p:nvPr/>
        </p:nvSpPr>
        <p:spPr>
          <a:xfrm>
            <a:off x="7086600" y="597372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162800" y="6011823"/>
            <a:ext cx="304800" cy="3810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3758684" y="6043493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Log &amp; Persist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11279" y="6482953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notifications recorded with timestamps in notifications_log.txt file for future reference.</a:t>
            </a:r>
            <a:endParaRPr lang="en-US" sz="16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65C7552-3173-0454-E698-A24911527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5389" y="7669292"/>
            <a:ext cx="4525006" cy="4572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716</Words>
  <Application>Microsoft Office PowerPoint</Application>
  <PresentationFormat>Custom</PresentationFormat>
  <Paragraphs>108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Varun Vamsi</cp:lastModifiedBy>
  <cp:revision>2</cp:revision>
  <dcterms:created xsi:type="dcterms:W3CDTF">2025-10-28T04:32:31Z</dcterms:created>
  <dcterms:modified xsi:type="dcterms:W3CDTF">2025-10-28T13:21:02Z</dcterms:modified>
</cp:coreProperties>
</file>